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39"/>
  </p:notesMasterIdLst>
  <p:handoutMasterIdLst>
    <p:handoutMasterId r:id="rId40"/>
  </p:handoutMasterIdLst>
  <p:sldIdLst>
    <p:sldId id="276" r:id="rId5"/>
    <p:sldId id="288" r:id="rId6"/>
    <p:sldId id="257" r:id="rId7"/>
    <p:sldId id="291" r:id="rId8"/>
    <p:sldId id="258" r:id="rId9"/>
    <p:sldId id="277" r:id="rId10"/>
    <p:sldId id="292" r:id="rId11"/>
    <p:sldId id="278" r:id="rId12"/>
    <p:sldId id="294" r:id="rId13"/>
    <p:sldId id="279" r:id="rId14"/>
    <p:sldId id="303" r:id="rId15"/>
    <p:sldId id="304" r:id="rId16"/>
    <p:sldId id="305" r:id="rId17"/>
    <p:sldId id="280" r:id="rId18"/>
    <p:sldId id="299" r:id="rId19"/>
    <p:sldId id="300" r:id="rId20"/>
    <p:sldId id="306" r:id="rId21"/>
    <p:sldId id="309" r:id="rId22"/>
    <p:sldId id="281" r:id="rId23"/>
    <p:sldId id="297" r:id="rId24"/>
    <p:sldId id="298" r:id="rId25"/>
    <p:sldId id="307" r:id="rId26"/>
    <p:sldId id="308" r:id="rId27"/>
    <p:sldId id="282" r:id="rId28"/>
    <p:sldId id="296" r:id="rId29"/>
    <p:sldId id="293" r:id="rId30"/>
    <p:sldId id="283" r:id="rId31"/>
    <p:sldId id="301" r:id="rId32"/>
    <p:sldId id="302" r:id="rId33"/>
    <p:sldId id="289" r:id="rId34"/>
    <p:sldId id="290" r:id="rId35"/>
    <p:sldId id="285" r:id="rId36"/>
    <p:sldId id="286" r:id="rId37"/>
    <p:sldId id="287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28E01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howGuides="1">
      <p:cViewPr varScale="1">
        <p:scale>
          <a:sx n="82" d="100"/>
          <a:sy n="82" d="100"/>
        </p:scale>
        <p:origin x="581" y="48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06-Mar-25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gif>
</file>

<file path=ppt/media/image19.jpeg>
</file>

<file path=ppt/media/image2.jpe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"/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D17BB-BFB9-4BC3-8E01-ACBDF9F7BD1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39D172B4-CA16-36E6-F2A9-100B88E289BD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873B7-B8F9-AA4D-2959-C9FBF30ADA8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782DFC6C-8652-4E64-6FD3-3B2FAD4004F5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593F0B-ED5B-59B8-7325-E5E38254F95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06-Mar-25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A8F7DAA3-700F-1CE9-A60C-ACC180232EF6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E5EF4A-0973-D17D-FECC-C987B3D3540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6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9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01C2-DB18-729E-0602-9A0F98B49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07D9B7C-EDB1-097C-F28D-398CD18081B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CABEA21-8F1E-D07B-1892-1759710CA8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6681AA5-CD2B-5C2F-92B7-20B201137C3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760E624-38C4-C8CF-5D7A-4C7402221F0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247A678-C27D-D1E1-AC5D-025E9CCF0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3FE813A-F4F0-3CD8-3FC0-349CCDABBAB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58C308-8323-F08A-AE57-78E9767E1EDD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0C9280F-7D79-59CB-1D83-BBFF78BC41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952172"/>
              </p:ext>
            </p:extLst>
          </p:nvPr>
        </p:nvGraphicFramePr>
        <p:xfrm>
          <a:off x="2516583" y="1269000"/>
          <a:ext cx="8923540" cy="4942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Neural Language Models in Natural Language Processing</a:t>
                      </a:r>
                      <a:br>
                        <a:rPr lang="en-US" dirty="0"/>
                      </a:br>
                      <a:r>
                        <a:rPr lang="en-US" i="1" dirty="0"/>
                        <a:t>International Journal of Artificial Intelligence and Applications,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A. Kumar, S. Gupta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Explores neural language models such as RNNs, LSTMs, and Transformers. Advantages include improved accuracy, contextual understanding, and efficiency in NLP tasks.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model interpretability, computational costs, and bias. Solutions proposed involve explainable AI techniques and ethical AI training methods.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456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A84EB-4BD6-8AAD-4C81-2AC120876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6A67A4F-77C1-AED5-A1A3-CD286107896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0713B05-EF38-42CD-6D47-D3334C41AB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60B8807F-1072-B4B1-9A1A-FBE097618D6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1C595B-0F54-B244-F569-5AA417068B61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4E777D0-A9E7-2F09-C1FC-8E82287D5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4BE4D7-E3E0-D22C-595E-ABF0293E0EC1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5901A37-F200-9123-CBE4-FBBA0080B7C2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CC8512A-7F6A-FCBC-9833-6B2CCD7252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228831"/>
              </p:ext>
            </p:extLst>
          </p:nvPr>
        </p:nvGraphicFramePr>
        <p:xfrm>
          <a:off x="2472007" y="1063884"/>
          <a:ext cx="8923540" cy="5760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1146395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4056473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Research on Text Generation Model of Natural Language Processing Based on Computer Artificial Intelligence</a:t>
                      </a:r>
                      <a:br>
                        <a:rPr lang="en-US" dirty="0"/>
                      </a:br>
                      <a:r>
                        <a:rPr lang="en-US" i="1" dirty="0"/>
                        <a:t>Journal of Intelligent Systems,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L. Zhang, H. Wei, Y. Chen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Presents an AI-based text generation model leveraging deep learning techniques. Advantages include enhanced fluency, coherence, and relevance of generated text.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high dependency on large datasets and potential lack of creativity in output. Solutions involve fine-tuning models with diverse datasets and reinforcement learning techniques.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5273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1073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467A2-93E2-CDE0-1E8B-3C4D546C8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D951D61-C2BC-75AB-0CE3-5BB16B59381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7FA9B61-491C-E695-DBD5-AE804C02BC0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F326ED5-1A47-1EB7-4FFF-B26D10849D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552EC263-5863-8376-5CE4-3B38F318D55E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FDFC25B-A495-A5DF-944B-9A68FF4B5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74E9DFF-79EF-D30B-47E0-2E5CADC2B77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2B391FD-EB8C-EFD5-A633-CFD7AC912673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64C62EE-73DD-9505-3A02-2A7A72CB21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931798"/>
              </p:ext>
            </p:extLst>
          </p:nvPr>
        </p:nvGraphicFramePr>
        <p:xfrm>
          <a:off x="2516583" y="1269000"/>
          <a:ext cx="8923540" cy="5217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 Comprehensive Analytical Study of Traditional and Recent Development in Natural Language Processing</a:t>
                      </a:r>
                      <a:br>
                        <a:rPr lang="en-US" dirty="0"/>
                      </a:br>
                      <a:r>
                        <a:rPr lang="en-US" i="1" dirty="0"/>
                        <a:t>ACM Computing Surveys,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R. Sharma, M. Tiwari, P. Patel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Provides a comparative analysis of traditional vs. modern NLP techniques, focusing on deep learning advancements. Identifies effectiveness of recent models.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lack of hybrid integration of traditional and generative NLP methods. Solutions involve combining rule-based NLP with deep learning for enhanced performance.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7709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61454-14D6-722F-3DDB-F77020A7E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739A2F9-0C57-46C5-2CD0-2E8F60AE3429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51E0377-19C8-427F-7DF7-8A991E2E0DC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C25F0400-61BB-FD06-81A8-D05483327B3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448A4830-A751-C323-CD20-0219D961769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21E721E-05B6-9EA0-FF1C-82E261C33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04A9020-4D1C-A9DA-AA84-A8A27EBF155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925B21-30CB-98F6-7EFF-ED40C920A123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DD95ED7-5A84-527C-30FC-E8ECE7773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40498"/>
              </p:ext>
            </p:extLst>
          </p:nvPr>
        </p:nvGraphicFramePr>
        <p:xfrm>
          <a:off x="2516583" y="1269000"/>
          <a:ext cx="8923540" cy="4668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Natural Language Processing in the Era of Large Language Models</a:t>
                      </a:r>
                      <a:br>
                        <a:rPr lang="en-US" dirty="0"/>
                      </a:br>
                      <a:r>
                        <a:rPr lang="en-US" i="1" dirty="0"/>
                        <a:t>IEEE Transactions on Knowledge and Data Engineering, 2024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J. Williams, K. Thompson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Discusses large language models (LLMs) like GPT and BERT, their impact on NLP, and their performance on various tasks. Advantages include strong contextual understanding and generalization.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ethical concerns, misinformation, and bias. Solutions include responsible AI practices and bias mitigation frameworks.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5366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1D205-B238-6589-2ADA-E2EB0F545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EEAC43-FA9E-09C8-1D67-B9B2E69411A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CBD8B86-5DC6-970E-B198-779A54ECF78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1F257CF-63CB-322E-814A-7581BC1BF24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1F8AF10-1C24-C1AA-7039-C7D7621B3E8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D6EFF13-0E94-34AD-9E5B-884051FE3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8AA751-4624-1154-BDA5-FEEDBE0F93E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5D01EB-D060-3354-DFE4-29576F87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B95D8-1FFA-970F-3A31-F86805FAE9D4}"/>
              </a:ext>
            </a:extLst>
          </p:cNvPr>
          <p:cNvSpPr txBox="1"/>
          <p:nvPr/>
        </p:nvSpPr>
        <p:spPr>
          <a:xfrm>
            <a:off x="2453172" y="1454695"/>
            <a:ext cx="902452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input (text queries, prompts, or data).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Module: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normalization.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Tokenization and formatting.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Component: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Rule-based processing for structured tasks (e.g., parsing, entity recognition).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Statistical models for validation and error-checking.</a:t>
            </a:r>
          </a:p>
        </p:txBody>
      </p:sp>
    </p:spTree>
    <p:extLst>
      <p:ext uri="{BB962C8B-B14F-4D97-AF65-F5344CB8AC3E}">
        <p14:creationId xmlns:p14="http://schemas.microsoft.com/office/powerpoint/2010/main" val="648984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53F57-EAB2-D17B-9251-7EA510EE4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23C7437-0EAC-E3E3-5A19-04E4BEDA3B0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67F1FA5-22AC-C517-FF7B-D853DD8C1F8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F6E74694-25F2-35E8-9348-3864EDC6FDD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C3440360-C840-B570-CEC8-AF841F561E1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B36051A-621C-F78A-40E3-3D201349A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3B448F9-D260-38DB-FFA2-2957EE0D82C1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E1104-014B-ECB4-9915-7F315FED3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843742-1229-4F9D-DCD4-A0381F66F671}"/>
              </a:ext>
            </a:extLst>
          </p:cNvPr>
          <p:cNvSpPr txBox="1"/>
          <p:nvPr/>
        </p:nvSpPr>
        <p:spPr>
          <a:xfrm>
            <a:off x="2445463" y="1434016"/>
            <a:ext cx="902452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Component: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Transformer-based model (e.g., GPT) for text generation.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Contextual understanding and language modeling.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Mechanism for interaction between traditional NLP and generative AI components.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Feedback loop for refining outputs.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 Generation Module: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results from both components.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text output generation.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184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9F1E5-111A-6B37-5CBC-BE538158C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3756A4B-E56D-1C3A-5E94-85425BFB2C5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CFAB324-DADF-662A-1F56-CE35FA75D0C3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F172A566-20D7-3A94-A70C-9AACA7D3C2A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42AA42D6-6A8A-E7B0-E010-8B54B8373FC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32D5F05-9AB0-0011-A668-43F69D8F5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F7930F3-2582-702E-84D8-E6E971C28D0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D2E96-8FE9-C0ED-06E9-1BBBBFE7B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4B801-3812-8A9C-78E9-F5D0764FC668}"/>
              </a:ext>
            </a:extLst>
          </p:cNvPr>
          <p:cNvSpPr txBox="1"/>
          <p:nvPr/>
        </p:nvSpPr>
        <p:spPr>
          <a:xfrm>
            <a:off x="2471472" y="1532899"/>
            <a:ext cx="9024528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and Feedback System: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 assessment (quantitative and qualitative).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feedback collection for iterative improvement.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Deployment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 interface for end-users (e.g., chatbots, content generation tools).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external systems or APIs for broader functionality.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02C8AF1-2D81-BC52-ADAB-9D17870DA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3765648"/>
            <a:ext cx="5248457" cy="2978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4769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3F7C0-DDDD-283C-6593-A4F471789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599BD07-794B-3E02-DBA1-8A72CBE34BE2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537468C-FE74-3031-D67A-E128FF80A452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9E0FE0A-743B-A6EF-CD53-8846299842F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A4E72F-939D-9B1A-C6A9-B5D58FFE60C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01C07513-9B6A-8FB7-67FF-F78F6B85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2AB1B92-746C-E4F2-F2AA-DE10132C76C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924836-8141-7109-FB10-29F59A4F9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1026" name="Picture 2" descr="Synthesis of Neural to Symbolic Knowledge for NLP System">
            <a:extLst>
              <a:ext uri="{FF2B5EF4-FFF2-40B4-BE49-F238E27FC236}">
                <a16:creationId xmlns:a16="http://schemas.microsoft.com/office/drawing/2014/main" id="{6F411774-16D6-FD80-5913-1DC7CD2CC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283" y="1474470"/>
            <a:ext cx="8929211" cy="483453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623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EC0957-C46E-9D10-7653-AEDD78E48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657CBAE-40EA-F4FA-1909-3B4A3D44D76D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E63BCFF-538D-2BC1-2B01-E0608244B3E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48DFA0C-126D-413B-8290-542C33A78848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9D6BCB4-8DA2-2324-06AB-13B30D937F90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2947EE4A-867B-4511-DB94-5D04139C8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BC12582-C5FD-26CD-99D7-21488D7B756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BE380-B45A-9A8C-CDD9-2063C9D6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3074" name="Picture 2" descr="Emerging Architecture for Generative AI on Textual Data | by NandaKishore  Joshi | Medium">
            <a:extLst>
              <a:ext uri="{FF2B5EF4-FFF2-40B4-BE49-F238E27FC236}">
                <a16:creationId xmlns:a16="http://schemas.microsoft.com/office/drawing/2014/main" id="{1349AC9E-05AE-3661-0E13-FD1F39253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412" y="1285292"/>
            <a:ext cx="8836587" cy="512541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079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214F0-97A5-F48D-BA3F-FBA4E81DF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082530D-FF45-0698-7FED-3EA87D74BB3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735D5A-E7DA-DC00-2F6B-07373390BFC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F1527CE-3117-A71D-36B5-F3D1FAAB7D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75D5EB3-88E5-57E0-FF87-8979CAA4E60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FAB0FCE-FC28-1A65-4F56-EDB7FFB8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58D7908-0DC5-8EB7-9045-620AE1AE623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F72AD8-435B-9188-2304-AC2F64642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5E8A5B-119E-680B-393E-B4CBAE3653BD}"/>
              </a:ext>
            </a:extLst>
          </p:cNvPr>
          <p:cNvSpPr txBox="1"/>
          <p:nvPr/>
        </p:nvSpPr>
        <p:spPr>
          <a:xfrm>
            <a:off x="2468113" y="1380648"/>
            <a:ext cx="9072672" cy="587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Framework Design: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 hybrid architecture combining generative AI models (e.g., Transformer-based) and traditional NLP techniques (e.g., rule-based systems).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and Preprocessing: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Gather diverse datasets relevant to target applications (e.g., news articles, conversational data).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data cleaning, tokenization, and normalization processes.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data augmentation techniques to enhance dataset diversity.</a:t>
            </a:r>
          </a:p>
          <a:p>
            <a:pPr algn="just">
              <a:buFont typeface="+mj-lt"/>
              <a:buAutoNum type="arabicPeriod"/>
            </a:pPr>
            <a:endParaRPr lang="en-US" b="1" i="0" dirty="0">
              <a:solidFill>
                <a:srgbClr val="D1D5DB"/>
              </a:solidFill>
              <a:effectLst/>
              <a:latin typeface="__Inter_d65c78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the generative model using supervised or unsupervised learning techniques.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and train the traditional NLP component using rule-based or statistical methods.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 joint training to allow both components to learn from each other.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/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13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9C02A-947D-E6DF-E526-6DC788ED7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71538FAF-BFC1-63CB-D8F9-88E4E66956F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6EC88BFA-4D43-DE47-02DD-2A6F3FAEADD2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216F44-9F35-45DE-318B-27352CCB9B65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BC4EB77-C29D-1904-F452-20BEFC28DD24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76CA8D7-6F49-08EC-AA4C-6E1DD79CB16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D5C542BE-EB6D-F3B0-1A6F-A87E045A2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1A35B9-CBE4-2650-5BFE-8BCBC70FF02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E4030C-4C66-CE6A-D71B-CDE14A6E3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6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96863-0D02-F99D-0848-BFA108EF1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641550B-3732-2FBD-DBD3-B07CF2E34C2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AA3E2B0-85CD-768C-F9C5-67C928D3BB41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7255810-30D1-7BE8-1D1E-ADB5637AEE8C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35B5EF57-FFF3-21B3-8448-B0256D2DA7BA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03C33610-32BA-6978-47D3-D6EBCBB51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87913A0-BF79-6CE5-DD37-68FEC89A1ABF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CA08CC-65A7-077E-B173-7E8FDC4D9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9E8339-13ED-EE5A-1157-314B5EF7544D}"/>
              </a:ext>
            </a:extLst>
          </p:cNvPr>
          <p:cNvSpPr txBox="1"/>
          <p:nvPr/>
        </p:nvSpPr>
        <p:spPr>
          <a:xfrm>
            <a:off x="2468113" y="1380648"/>
            <a:ext cx="9072672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 quantitative metrics (e.g., BLEU, ROUGE) to assess text quality.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 qualitative assessments through user studies and expert evaluations.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bias detection algorithms to evaluate ethical considerations.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Scenarios: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implement the hybrid model in real-world use cases (e.g., chatbots, content generation).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 performance against standalone generative and traditional NLP models.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Iterative Refinement: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 a feedback loop for continuous model improvement based on evaluation results.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 version control and A/B testing to identify effective 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1787605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9DE99-C854-8B84-CCFF-1F4F25DEC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C25C5C5-9679-5575-3B99-CCFA23989196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890AF5F-6F33-A4A4-27FC-7E85D67F0FC8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E8EBD49-A8E8-0423-7E17-E913EE9599A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592E2A53-3168-20A0-A837-7A9555659AF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62418CE-057A-26BF-B4AC-FB7E65E82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B3A4527-AC82-F2F1-3956-0BA6D208315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7F09791-244C-B2CA-4EED-A59027C70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70C8F2-1BEA-62D6-8304-6605CBD21B26}"/>
              </a:ext>
            </a:extLst>
          </p:cNvPr>
          <p:cNvSpPr txBox="1"/>
          <p:nvPr/>
        </p:nvSpPr>
        <p:spPr>
          <a:xfrm>
            <a:off x="2445463" y="1324005"/>
            <a:ext cx="90505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and Reporting: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Document the methodology, findings, and implications of the study.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Prepare reports for academic publications and dissemination at conferences.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1" name="Picture 3">
            <a:extLst>
              <a:ext uri="{FF2B5EF4-FFF2-40B4-BE49-F238E27FC236}">
                <a16:creationId xmlns:a16="http://schemas.microsoft.com/office/drawing/2014/main" id="{1574B276-B8A4-D04C-CF03-9F800077A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624" y="3643668"/>
            <a:ext cx="4319588" cy="30924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3789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683D4-DA15-A979-7CF9-9F1318DA8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48E460C-31FB-FFC4-73F4-F0DACD504A81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70F214-1484-D82E-F202-F494E709B548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ECFC7C08-6C50-D7F7-54E0-848D67E24E7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7FA11498-FC61-2F2D-4255-7357BB7B7A3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E3899F86-B442-7D17-2454-06458BB61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617327-F559-19F1-8A94-A86430F1217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8BAAB91-454D-B973-1636-F8DBFD860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8261400" cy="1281112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Technical Aspect of Generative AI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F07D07-7E6F-EC87-1A19-276B2A05ED2E}"/>
              </a:ext>
            </a:extLst>
          </p:cNvPr>
          <p:cNvSpPr txBox="1"/>
          <p:nvPr/>
        </p:nvSpPr>
        <p:spPr>
          <a:xfrm>
            <a:off x="2445463" y="1012178"/>
            <a:ext cx="9050537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Model Architectures: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Transformer-based models (e.g., GPT, BERT)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Variational Autoencoders (VAEs)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Generative Adversarial Networks (GANs)</a:t>
            </a:r>
          </a:p>
          <a:p>
            <a:pPr lvl="1" algn="l"/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Training Techniques: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Unsupervised and semi-supervised learning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Transfer learning and fine-tuning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Reinforcement learning from human feedback (RLHF)</a:t>
            </a:r>
          </a:p>
          <a:p>
            <a:pPr algn="l"/>
            <a:endParaRPr lang="en-US" sz="20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Data Requirements: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Large-scale datasets for training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Data augmentation techniques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Handling unstructured data</a:t>
            </a:r>
          </a:p>
          <a:p>
            <a:pPr lvl="1" algn="l"/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Natural Language Understanding: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Contextual embeddings and attention mechanisms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Language modeling and sequence prediction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Handling ambiguity and polysemy</a:t>
            </a:r>
          </a:p>
        </p:txBody>
      </p:sp>
    </p:spTree>
    <p:extLst>
      <p:ext uri="{BB962C8B-B14F-4D97-AF65-F5344CB8AC3E}">
        <p14:creationId xmlns:p14="http://schemas.microsoft.com/office/powerpoint/2010/main" val="972121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3A00-9060-0E54-A251-301E55CF3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730D6460-40D9-227F-3B28-9471EE2DBEC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B0742A7-1611-F77B-C122-9C4384BCC8CD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FB29826-C34D-C404-BA06-017BC8C5BCC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29EAA37-B311-2572-DC1B-8717FEC9485A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E690175-F6C3-8A04-0AEE-B9E693672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715EA0-E62D-DA11-D9CA-037DB1880F1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E36FF9-4BA4-562F-CBD0-10D4E9E65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8261400" cy="1281112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Technical Aspect of Generative AI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398DFE-7A38-6820-710D-7FA3813BC799}"/>
              </a:ext>
            </a:extLst>
          </p:cNvPr>
          <p:cNvSpPr txBox="1"/>
          <p:nvPr/>
        </p:nvSpPr>
        <p:spPr>
          <a:xfrm>
            <a:off x="2445463" y="1324005"/>
            <a:ext cx="9050537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Evaluation Metrics: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BLEU, ROUGE, and METEOR scores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Perplexity and coherence measures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Human evaluation and user studies</a:t>
            </a:r>
          </a:p>
          <a:p>
            <a:pPr lvl="1" algn="l"/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Ethical Considerations: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Bias detection and mitigation strategies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Content moderation and safety mechanisms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Transparency and explainability in model outputs</a:t>
            </a:r>
          </a:p>
          <a:p>
            <a:pPr algn="l"/>
            <a:endParaRPr lang="en-US" sz="20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Deployment Challenges: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Computational resource requirements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Scalability and latency issues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Integration with existing systems and workflows</a:t>
            </a:r>
          </a:p>
          <a:p>
            <a:pPr algn="just"/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748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859DAF0-81D8-351E-0A87-FDA3C131A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1FC49FD-40AA-3B66-3AA5-AE533A453FD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0FE876-5618-CDC3-0D4C-06F2BD9B32A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7CC3C9DF-537D-9A75-6B7A-00BDA89C10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ECD40AA-B0FA-D751-DFC6-D9C0D40F46E5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E6CF818-96DF-E38C-1FEF-D1EA22851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0335FCA-0947-6A08-9A7F-89F6E66B402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38E00D-A36C-ED66-0AEC-68BE60CBA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F48FB2-8BAD-8788-7A1C-A270D7AED205}"/>
              </a:ext>
            </a:extLst>
          </p:cNvPr>
          <p:cNvSpPr txBox="1"/>
          <p:nvPr/>
        </p:nvSpPr>
        <p:spPr>
          <a:xfrm>
            <a:off x="2436228" y="1269000"/>
            <a:ext cx="905977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Enhanced Text Quality: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Combines the fluency of generative models with the precision of traditional NLP, resulting in coherent and contextually relevant outputs.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Robustness Against Bias: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Traditional NLP techniques can mitigate biases present in generative models, ensuring ethical content generation.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Versatility in Applications: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hybrid approach can be applied across various domains, such as customer service, content creation, and educational tools.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Interpretability: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Integrating traditional methods enhances the interpretability of the generated text, making it more reliable for sensitive applications.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Picture 2" descr="Advantages &amp; Disadvantages of Market Structures – Community Infest">
            <a:extLst>
              <a:ext uri="{FF2B5EF4-FFF2-40B4-BE49-F238E27FC236}">
                <a16:creationId xmlns:a16="http://schemas.microsoft.com/office/drawing/2014/main" id="{CFB51C30-2F8A-5A44-6252-F795DEA4B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004" y="5229001"/>
            <a:ext cx="2895996" cy="16289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296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0EBCB-65CE-46F3-D1CC-6E4101963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38FEEED-8FC3-374A-9F1A-A4CF75BBA61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651780-18F4-8EBF-4EE7-AE386724F66A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633A1165-CBE3-DE8E-CA9C-A6FE38190C3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AB8C4A2-91A6-8E9F-9B74-B85B3B9B2F0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5C3B9E2-5300-3B41-1919-CCB8F85BF1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55D3382-0358-812A-20FD-62C59052ED4B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4CF9D87-BAE1-B119-33DE-AC9D6012A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409B-4CBD-F301-0C8B-C46777C579CF}"/>
              </a:ext>
            </a:extLst>
          </p:cNvPr>
          <p:cNvSpPr txBox="1"/>
          <p:nvPr/>
        </p:nvSpPr>
        <p:spPr>
          <a:xfrm>
            <a:off x="2445463" y="1269000"/>
            <a:ext cx="905053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Disadvantages: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Computational Costs: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hybrid model may require significant computational resources for training and inference, limiting accessibility for smaller organizations.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Complex Integration Challenges: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Merging two distinct methodologies can lead to difficulties in model integration and optimization.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Potential for Overfitting: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complexity of the hybrid model may increase the risk of overfitting, especially with limited training data.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Ethical Concerns: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Despite bias mitigation efforts, the risk of generating harmful or misleading content remains a challenge.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Advantages &amp; Disadvantages of Market Structures – Community Infest">
            <a:extLst>
              <a:ext uri="{FF2B5EF4-FFF2-40B4-BE49-F238E27FC236}">
                <a16:creationId xmlns:a16="http://schemas.microsoft.com/office/drawing/2014/main" id="{47DA09A4-C782-9ECA-3091-2C0B36767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004" y="5229001"/>
            <a:ext cx="2895996" cy="16289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77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46FEB-0929-8A86-8FB7-4F555256C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A3693CC-35B4-C412-2739-7E0D61A46D11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B1BBB6F-E146-0C64-F083-2A86A0EB793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980DC4B-58B4-1D04-41C5-3ED2981DE54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3591F52-D109-216B-E442-A7FB9AF61CB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F1F547D8-0D07-A3D9-0102-AADF466A3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4732FFF-F967-CBB4-E8BB-8E4B69B486A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BD08F-F14C-504F-421C-C81A95B23F3B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AD3D8-0C01-2AED-6D17-7C115F12618F}"/>
              </a:ext>
            </a:extLst>
          </p:cNvPr>
          <p:cNvSpPr txBox="1"/>
          <p:nvPr/>
        </p:nvSpPr>
        <p:spPr>
          <a:xfrm>
            <a:off x="2445463" y="1269000"/>
            <a:ext cx="905053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Customer Support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the hybrid model to power chatbots that can handle customer inquiries with human-like responses while ensuring accurate information retrieval and context understanding.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Monitoring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social media content for trends and sentiments, using traditional NLP for data extraction and generative AI for summarizing findings and generating reports.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Creative Writing Assistance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writers by providing suggestions, plot ideas, and character development through a hybrid system that understands narrative structures and generates creative content.</a:t>
            </a:r>
          </a:p>
        </p:txBody>
      </p:sp>
      <p:pic>
        <p:nvPicPr>
          <p:cNvPr id="12290" name="Picture 2" descr="NLP For Business Communications: Useful Techniques for 2025">
            <a:extLst>
              <a:ext uri="{FF2B5EF4-FFF2-40B4-BE49-F238E27FC236}">
                <a16:creationId xmlns:a16="http://schemas.microsoft.com/office/drawing/2014/main" id="{F7E92DD6-D869-F21D-64EA-4A5DDC8CB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000" y="5240900"/>
            <a:ext cx="3240000" cy="1695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519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24E1CBE-0934-89EA-90FC-CD9F32930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2E3C9FB-CB52-F4CB-5DDB-9582DDA1659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259A46-FC4A-A1BE-BA51-FD86C274E8D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8B90BDE-4661-A476-99A4-8D31B47AC93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1849FA2-F0AA-7DDE-A7C4-95DC2AAC897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4E4BDAA-8010-30DB-02D6-AFB81BD8E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A18ABA5-09E6-1B07-96F0-9E47F4B9980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4A174-DF25-0D81-0288-A257C7072CE8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1DB1D5-AA85-617F-2ADF-93075BBF19F3}"/>
              </a:ext>
            </a:extLst>
          </p:cNvPr>
          <p:cNvSpPr txBox="1"/>
          <p:nvPr/>
        </p:nvSpPr>
        <p:spPr>
          <a:xfrm>
            <a:off x="2445463" y="1286678"/>
            <a:ext cx="905053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Content Generation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high-quality articles, blogs, and marketing materials by combining the creativity of generative AI with the precision of traditional NLP for topic relevance and coherence.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 Translation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more accurate and context-aware translations by combining traditional rule-based translation methods with generative models that understand idiomatic expressions and cultural nuances.</a:t>
            </a:r>
          </a:p>
        </p:txBody>
      </p:sp>
      <p:pic>
        <p:nvPicPr>
          <p:cNvPr id="3" name="Picture 2" descr="NLP For Business Communications: Useful Techniques for 2025">
            <a:extLst>
              <a:ext uri="{FF2B5EF4-FFF2-40B4-BE49-F238E27FC236}">
                <a16:creationId xmlns:a16="http://schemas.microsoft.com/office/drawing/2014/main" id="{F64F8EFD-91D9-2B4E-D391-8E04304E1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000" y="5240900"/>
            <a:ext cx="3240000" cy="1695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915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ED43A-9525-CF5D-561E-74A33C17B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F409615-27A0-82A1-7BA7-9C2C06A2699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D208579-BE0D-EB31-D682-8BF3888F3D3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EBA3896B-360A-5310-E52C-35874E6681A5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9C7095A3-6430-FADB-75B1-97D73B5A417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A35BCD29-30BE-1BE9-71BF-BA864E76F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0B8C365-3041-7A43-845F-0C5C70608DA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3F066BE-031D-5B19-7973-7F0C90FAD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E8FA7-8697-E207-A621-61A693412DCF}"/>
              </a:ext>
            </a:extLst>
          </p:cNvPr>
          <p:cNvSpPr txBox="1"/>
          <p:nvPr/>
        </p:nvSpPr>
        <p:spPr>
          <a:xfrm>
            <a:off x="2445463" y="1338901"/>
            <a:ext cx="907267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hybrid approach effectively combines the strengths of generative AI and traditional NLP, enhancing text generation and analysis capabilities.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text quality is achieved through the integration of fluent generative models and structured traditional methods.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approach addresses ethical concerns by mitigating biases and ensuring responsible content generation.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38" name="Picture 2" descr="Natural Language Processing in Web and Mobile Apps - NLP Guide">
            <a:extLst>
              <a:ext uri="{FF2B5EF4-FFF2-40B4-BE49-F238E27FC236}">
                <a16:creationId xmlns:a16="http://schemas.microsoft.com/office/drawing/2014/main" id="{4A43F4F7-1D52-FD60-B48F-942DE26534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1" r="29331"/>
          <a:stretch/>
        </p:blipFill>
        <p:spPr bwMode="auto">
          <a:xfrm>
            <a:off x="6095999" y="3871101"/>
            <a:ext cx="5422135" cy="29786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12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88136-4F1B-8D40-D908-3D3BB84D1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40F0558-F43C-6C73-B7DC-FF82A04344B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B7887E7-7745-4BC3-3D1F-A516F72FDA7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F11E559-32F8-5046-4396-923A47D57258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99CC09B1-0046-33A5-DD53-C709619B8FF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5E0FA078-AA9A-B236-1B2F-0F3549150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FF81628-284B-90E1-CF40-8A48D632C2A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19FE061-92CA-7DFE-36A5-13DD06AC2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2BC896-5044-6933-946D-F4ACE0873BFB}"/>
              </a:ext>
            </a:extLst>
          </p:cNvPr>
          <p:cNvSpPr txBox="1"/>
          <p:nvPr/>
        </p:nvSpPr>
        <p:spPr>
          <a:xfrm>
            <a:off x="2445463" y="1269000"/>
            <a:ext cx="9072672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applications across various domains demonstrate the versatility and effectiveness of the hybrid model.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Establishing comprehensive evaluation metrics provides a robust framework for assessing model performance.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research directions can further refine the hybrid model and explore additional NLP tasks, contributing to advancements in the field.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generative AI and traditional NLP represents a significant step towards more effective, ethical, and innovative language processing systems.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510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2820A5-8DC1-327D-1E7E-B0F564BC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9714" y="468414"/>
            <a:ext cx="7746285" cy="1880585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Generative AI Meets Traditional NLP: A Hybrid Approach for Robust Text Generation and Analysis</a:t>
            </a:r>
            <a:endParaRPr lang="en-IN" altLang="en-US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745B5F-D742-B4B9-E2E0-1F38C806EA33}"/>
              </a:ext>
            </a:extLst>
          </p:cNvPr>
          <p:cNvSpPr txBox="1">
            <a:spLocks/>
          </p:cNvSpPr>
          <p:nvPr/>
        </p:nvSpPr>
        <p:spPr bwMode="auto">
          <a:xfrm>
            <a:off x="4858515" y="2349000"/>
            <a:ext cx="39624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rmAutofit fontScale="25000" lnSpcReduction="20000"/>
          </a:bodyPr>
          <a:lstStyle/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b="1" dirty="0">
                <a:latin typeface="Times New Roman" pitchFamily="18" charset="0"/>
                <a:ea typeface="+mj-ea"/>
                <a:cs typeface="Times New Roman" pitchFamily="18" charset="0"/>
              </a:rPr>
              <a:t>Presented By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dirty="0">
                <a:latin typeface="Times New Roman" pitchFamily="18" charset="0"/>
                <a:cs typeface="Times New Roman" pitchFamily="18" charset="0"/>
              </a:rPr>
              <a:t>Anish Kumar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US" sz="7200" dirty="0">
                <a:latin typeface="Times New Roman" pitchFamily="18" charset="0"/>
                <a:cs typeface="Times New Roman" pitchFamily="18" charset="0"/>
              </a:rPr>
              <a:t>1AY21CS028</a:t>
            </a:r>
            <a:endParaRPr lang="en-IN" sz="7200" dirty="0">
              <a:latin typeface="Times New Roman" pitchFamily="18" charset="0"/>
              <a:cs typeface="Times New Roman" pitchFamily="18" charset="0"/>
            </a:endParaRPr>
          </a:p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E125D1-518F-BA7D-93C8-6F23BB899C55}"/>
              </a:ext>
            </a:extLst>
          </p:cNvPr>
          <p:cNvSpPr txBox="1">
            <a:spLocks/>
          </p:cNvSpPr>
          <p:nvPr/>
        </p:nvSpPr>
        <p:spPr bwMode="auto">
          <a:xfrm>
            <a:off x="4209996" y="4025884"/>
            <a:ext cx="5259438" cy="2796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Autofit/>
          </a:bodyPr>
          <a:lstStyle/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b="1" dirty="0">
                <a:latin typeface="Times New Roman" pitchFamily="18" charset="0"/>
                <a:ea typeface="+mj-ea"/>
                <a:cs typeface="Times New Roman" pitchFamily="18" charset="0"/>
              </a:rPr>
              <a:t>Under the Guidance of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Prof. Sneha N P 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Assistant Professor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Department of Computer Science and Engineering, Acharya Institute of Technology</a:t>
            </a:r>
          </a:p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3EA91-AC56-438A-799D-5E45C12E8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B805D5-F2D7-F58B-57BA-6B4479114FA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D88898B-E06C-E065-8B0D-A7BCEF0F006C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CB5E00-A030-9C21-A298-B95AB6A73FC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AEEB730-402D-F204-A4A0-650E2CA950B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8C5EBC2-A806-2ADC-0D6B-1923380A406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042F59E-40ED-2948-D312-DEEFC71A2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1A58FD-7E00-7070-40CB-C81B66075777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BB8BF2-4335-4FB4-F17B-8546A6E10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B3C597-D274-E0BC-B259-16CEDA8FB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8E3F29-10A6-23B2-27E3-E714967D1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-1350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16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7A425-0DD0-D9BF-361B-291F13CD6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49404520-B0FB-8BDC-6A90-978897C5424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E579B1E-A04C-8AFD-AEB7-1C9E6529E6C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BC88F9B-DBB4-4025-5651-ECF6B4BD091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0D01FB0-C088-FFD4-4A14-241DBDD8070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51FEF52-BD85-C288-367F-391196938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B1CFF8B-91A5-E50E-647E-F0876F7BB99B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A98B8C-29C3-2EE5-0A7F-DF96C53E7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9BC1850-1955-5D5E-909E-F8840E1BE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9136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CBE9028-11C0-19B2-C7A2-A338A5339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BD18DDAE-A4F4-2A6B-04F6-EAE4A8A3135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78DE62-315E-CEFC-0BCF-B617E40B9B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E7EC2CA-321B-8BEF-9FD1-58716E8E6EE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3E9687-6068-BD7C-EA9A-9E7086A2EBE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06DEF8A-36E4-31A5-5D50-F5C0596D4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518734C-2793-A5C7-9D9A-A283C8AEDB2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140B28-16DA-64D0-3FC4-72F0AF10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4737E3-D3C7-9FF7-5A53-24E8C27CA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/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[4] J. Williams and K. Thompson, "Natural Language Processing in the Era of Large Language Models," IEEE Transactions on Knowledge and Data Engineering, vol. 35, no. 2, pp. 240–255, Feb.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10.1109/TKDE.2024.1002134.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[5] M. S. Lee and T. Tanaka, "Overview of Sign Language Translation Based on Natural Language Processing," IEEE Access, vol. 12, pp. 98765–98780, Jan.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10.1109/ACCESS.2024.3298765.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[6] P. Kumar and A. Das, "Natural Language Processing in Low-Resource Language Contexts," ResearchGate, Dec. 2023. [Online]. Available: https://www.researchgate.net/publication/389476513</a:t>
            </a: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12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3C9A0E4-2A92-BCC2-4C22-2E19941EB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BB56B0A-6521-C137-CC39-EF44ADFA3D8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35CF21A-BCEA-5C58-A46F-D77C68BAD82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E8D979C-6CEA-479F-DC3B-380DFD932A9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999C0D7-896A-8EE2-421F-04D4E8DEBDC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2A72737-945C-7B10-0D30-3229E0D4C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1E9AE0E-8B4F-C19E-03B5-633AEAB836B4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E43AF05-EB43-CFF4-9FEE-A50D63F00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36000" y="2222300"/>
            <a:ext cx="5827713" cy="3581400"/>
          </a:xfrm>
          <a:noFill/>
        </p:spPr>
      </p:pic>
    </p:spTree>
    <p:extLst>
      <p:ext uri="{BB962C8B-B14F-4D97-AF65-F5344CB8AC3E}">
        <p14:creationId xmlns:p14="http://schemas.microsoft.com/office/powerpoint/2010/main" val="414655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9759854-F974-405F-35C4-49A4037A2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1879ED4-A9B8-6AB2-67B0-72E1BCEF3A2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D3CF244-C011-7492-B6CF-7CA9EA2488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0A99E6D0-579D-8ACB-D3AF-E60964BAF02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C98CBF-13CE-1CC4-DE85-E1134921F33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4E640FB-D6D7-5993-28B5-E36816626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F24D491-9EDD-97F4-5756-BE0B401B18A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90BE68-0A2E-67D7-1CB7-BC3B3604E70E}"/>
              </a:ext>
            </a:extLst>
          </p:cNvPr>
          <p:cNvSpPr/>
          <p:nvPr/>
        </p:nvSpPr>
        <p:spPr>
          <a:xfrm>
            <a:off x="4245463" y="2720370"/>
            <a:ext cx="5040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96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  <a:cs typeface="Arial" charset="0"/>
              </a:rPr>
              <a:t>Thank you</a:t>
            </a:r>
            <a:endParaRPr lang="en-IN" sz="9600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25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302BE-1D95-3B62-2A0A-1F3212312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697A756-9DE8-93EE-09BD-0E8DE67CAB2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404A26-309A-59E7-E4EA-2E329D702E6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52A2886-90DA-649F-09D1-B378E100141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36441C3F-6785-CB93-D9CC-0207BB36BCE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C055333-170A-CA0F-EAAC-7FD4C11FD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050A603-800E-D682-C2C5-DAA8589AF3F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6FEA36D-4A61-4D03-AAAB-8966E625F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953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B79FD-BC97-8606-B831-9A3311C15EF3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72672" cy="292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Models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Need for a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ow To Create a Meeting Agenda | MeetingKing">
            <a:extLst>
              <a:ext uri="{FF2B5EF4-FFF2-40B4-BE49-F238E27FC236}">
                <a16:creationId xmlns:a16="http://schemas.microsoft.com/office/drawing/2014/main" id="{501E1E6F-D319-3654-4438-58EAB20FE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000" y="4739553"/>
            <a:ext cx="2542135" cy="211844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569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2FD517-4708-4ECE-0EEB-0BEB32998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E700D6-93E4-EB21-065C-C0D86F9655A1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72672" cy="292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of the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Applications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Future Directions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246FB-CA63-AD4A-FC47-8D13ACDB9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087D288-7617-7586-C898-AE90047BBCA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2C8174E-46E0-5154-99DA-79CF42468F4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28AA437-E958-65CC-9FEC-44C890D401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B9AFD611-0237-DD54-FB25-EF44E6C4AA4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B2BA321-02B7-388A-E27F-032DA329C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61B7502-6C9C-CEEC-3C5D-B6A580632E3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1E686-2E14-6A63-A901-14F3CE744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6DA9337-3E35-0492-0D4C-0E5057B920EA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50537" cy="40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hybrid approach that integrates generative artificial intelligence (AI) with traditional natural language processing (NLP) techniques to enhance text generation and analysis.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While traditional NLP methods excel in precision and interpretability, they often struggle with ambiguity and unstructured data.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Conversely, generative AI models, such as those based on transformer architectures, provide superior contextual understanding but face challenges related to computational costs and bias.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combining these paradigms, the proposed framework aims to leverage their strengths, resulting in improved coherence, relevance, and ethical considerations in generated text.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 descr="Natural language processing abstract concept vector illustration. AI  natural language understanding, speech processing, NLP, machine learning,  cogniti Stock Vector Image &amp; Art - Alamy">
            <a:extLst>
              <a:ext uri="{FF2B5EF4-FFF2-40B4-BE49-F238E27FC236}">
                <a16:creationId xmlns:a16="http://schemas.microsoft.com/office/drawing/2014/main" id="{62C2EE9B-2688-A6E1-74FA-2A17869D1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05"/>
          <a:stretch/>
        </p:blipFill>
        <p:spPr bwMode="auto">
          <a:xfrm>
            <a:off x="8256000" y="3947167"/>
            <a:ext cx="2898086" cy="2850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089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7F63A-CA52-2E51-F9ED-9A03FA005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5829E5B-0AFC-F5C5-76DC-CDB9FD093CF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79D1CF2-6D31-93AA-F3E1-48E7A41BF76A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C627518-3137-13F9-485B-E3F517900AF6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D2A799F-9337-1D31-B3B5-F1510FE205C0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C3C8393-DEBC-6BD5-1E1A-4D1410C19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A911B1B-F44B-8500-A7CC-14A4D0388E5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840C28-C797-91DC-27F1-EEEF921D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5417EA6-1262-D24E-96A8-AD72653A68A1}"/>
              </a:ext>
            </a:extLst>
          </p:cNvPr>
          <p:cNvSpPr txBox="1">
            <a:spLocks/>
          </p:cNvSpPr>
          <p:nvPr/>
        </p:nvSpPr>
        <p:spPr>
          <a:xfrm>
            <a:off x="2495999" y="860512"/>
            <a:ext cx="9022136" cy="22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study explores practical applications across various domains, establishes comprehensive evaluation metrics, and identifies future research directions, ultimately contributing to the development of more effective and responsible language processing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systems.</a:t>
            </a:r>
            <a:endParaRPr lang="en-I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68A342-F01D-D00B-9B21-C5EE5A14B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000" y="3910730"/>
            <a:ext cx="3834555" cy="28759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06477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5656B-C3B3-388D-FEA0-9C9339321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D1D4940-8D90-1C27-66EC-EEEDF4BBB1C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D77CD7B-9CFF-7DBC-464C-D5061F31FB1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B66D5A1-2399-1ECF-ADA2-9DCD4A0F8DF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9F08A18-88DD-4056-0A9A-1CF8E021D0B9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FF3494A-F3B3-65BA-BF73-D4EE51616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4E32473-A551-CBD3-0B24-B037DF798CA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50DF49-6C68-07C0-0928-D4C5E7EBD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E58459-76A4-B580-A883-0AFFC8B3A524}"/>
              </a:ext>
            </a:extLst>
          </p:cNvPr>
          <p:cNvSpPr txBox="1"/>
          <p:nvPr/>
        </p:nvSpPr>
        <p:spPr>
          <a:xfrm>
            <a:off x="2445464" y="1269000"/>
            <a:ext cx="905053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field of Natural Language Processing (NLP) has evolved significantly, driven by advancements in artificial intelligence and machine learning.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techniques, including rule-based systems and statistical models, excel in tasks requiring precision and interpretability.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AI, particularly through transformer architectures like GPT, has revolutionized text generation with superior contextual understanding and adaptability.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Machine Learning (ML) vs NLP - What's ...">
            <a:extLst>
              <a:ext uri="{FF2B5EF4-FFF2-40B4-BE49-F238E27FC236}">
                <a16:creationId xmlns:a16="http://schemas.microsoft.com/office/drawing/2014/main" id="{4F667B34-73F8-9E9A-A9F8-07042DAF8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173" y="4039303"/>
            <a:ext cx="4680000" cy="272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198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12D80-F47F-63B0-92AA-39424A26C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6979773-D9BE-479F-8A87-12FFF33997D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A9BD46-98F0-02C0-616B-33047550C15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D0E4AF2-AF7A-203C-EC11-E34693BD201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20D1B73-176F-1957-8387-0FB46557538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AFE0B7F-F0EE-889E-1BC4-A18803B67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8D1468B-827D-2E52-7177-3256138708C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69F0A33-D279-E52C-A902-2D6A58207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04D304-59F4-003C-15B0-2A495CFAAFF9}"/>
              </a:ext>
            </a:extLst>
          </p:cNvPr>
          <p:cNvSpPr txBox="1"/>
          <p:nvPr/>
        </p:nvSpPr>
        <p:spPr>
          <a:xfrm>
            <a:off x="2445464" y="1338901"/>
            <a:ext cx="9050536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Despite their strengths, traditional NLP methods struggle with ambiguity and unstructured data, while generative models face challenges such as high computational costs and potential biases.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hybrid approach that integrates both paradigms aims to leverage their respective strengths while addressing their limitations.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study explores the theoretical foundations, practical implementations, and future directions of a hybrid methodology for robust text generation and analysis.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is to enhance the quality, reliability, and ethical considerations of NLP systems, paving the way for innovative solutions in human-machine communication.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59196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2498</Words>
  <Application>Microsoft Office PowerPoint</Application>
  <PresentationFormat>Widescreen</PresentationFormat>
  <Paragraphs>307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34</vt:i4>
      </vt:variant>
    </vt:vector>
  </HeadingPairs>
  <TitlesOfParts>
    <vt:vector size="47" baseType="lpstr">
      <vt:lpstr>__Inter_d65c78</vt:lpstr>
      <vt:lpstr>Arial</vt:lpstr>
      <vt:lpstr>Calibri</vt:lpstr>
      <vt:lpstr>Calibri Light</vt:lpstr>
      <vt:lpstr>Edwardian Script ITC</vt:lpstr>
      <vt:lpstr>Futura Cyrillic Book</vt:lpstr>
      <vt:lpstr>Graphik</vt:lpstr>
      <vt:lpstr>Times New Roman</vt:lpstr>
      <vt:lpstr>Wingdings 3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Generative AI Meets Traditional NLP: A Hybrid Approach for Robust Text Generation and Analysis</vt:lpstr>
      <vt:lpstr>Agenda</vt:lpstr>
      <vt:lpstr>Agenda</vt:lpstr>
      <vt:lpstr>Abstract</vt:lpstr>
      <vt:lpstr>Abstract</vt:lpstr>
      <vt:lpstr>Introduction</vt:lpstr>
      <vt:lpstr>Introduction</vt:lpstr>
      <vt:lpstr>PowerPoint Presentation</vt:lpstr>
      <vt:lpstr>PowerPoint Presentation</vt:lpstr>
      <vt:lpstr>PowerPoint Presentation</vt:lpstr>
      <vt:lpstr>PowerPoint Presentation</vt:lpstr>
      <vt:lpstr>System Architecture</vt:lpstr>
      <vt:lpstr>System Architecture</vt:lpstr>
      <vt:lpstr>System Architecture</vt:lpstr>
      <vt:lpstr>System Architecture</vt:lpstr>
      <vt:lpstr>System Architecture</vt:lpstr>
      <vt:lpstr>Methodology</vt:lpstr>
      <vt:lpstr>Methodology</vt:lpstr>
      <vt:lpstr>Methodology</vt:lpstr>
      <vt:lpstr> Technical Aspect of Generative AI</vt:lpstr>
      <vt:lpstr> Technical Aspect of Generative AI</vt:lpstr>
      <vt:lpstr>Advantages and Disadvantages</vt:lpstr>
      <vt:lpstr>Advantages and Disadvantages</vt:lpstr>
      <vt:lpstr>PowerPoint Presentation</vt:lpstr>
      <vt:lpstr>PowerPoint Presentation</vt:lpstr>
      <vt:lpstr>Conclusions</vt:lpstr>
      <vt:lpstr>Conclusions</vt:lpstr>
      <vt:lpstr>References</vt:lpstr>
      <vt:lpstr>References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ANISH KUMAR</cp:lastModifiedBy>
  <cp:revision>67</cp:revision>
  <dcterms:created xsi:type="dcterms:W3CDTF">2021-09-07T04:22:00Z</dcterms:created>
  <dcterms:modified xsi:type="dcterms:W3CDTF">2025-03-06T12:10:32Z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